
<file path=[Content_Types].xml><?xml version="1.0" encoding="utf-8"?>
<Types xmlns="http://schemas.openxmlformats.org/package/2006/content-types">
  <Override PartName="/ppt/notesSlides/notesSlide4.xml" ContentType="application/vnd.openxmlformats-officedocument.presentationml.notes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9.xml" ContentType="application/vnd.openxmlformats-officedocument.presentationml.notesSlide+xml"/>
  <Override PartName="/ppt/slides/slide5.xml" ContentType="application/vnd.openxmlformats-officedocument.presentationml.slide+xml"/>
  <Override PartName="/ppt/slideLayouts/slideLayout11.xml" ContentType="application/vnd.openxmlformats-officedocument.presentationml.slideLayout+xml"/>
  <Default Extension="rels" ContentType="application/vnd.openxmlformats-package.relationships+xml"/>
  <Default Extension="jpeg" ContentType="image/jpeg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ppt/theme/theme2.xml" ContentType="application/vnd.openxmlformats-officedocument.theme+xml"/>
  <Override PartName="/ppt/slideLayouts/slideLayout1.xml" ContentType="application/vnd.openxmlformats-officedocument.presentationml.slideLayout+xml"/>
  <Default Extension="xml" ContentType="application/xml"/>
  <Override PartName="/ppt/notesSlides/notesSlide5.xml" ContentType="application/vnd.openxmlformats-officedocument.presentationml.notesSlide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Override PartName="/ppt/theme/theme3.xml" ContentType="application/vnd.openxmlformats-officedocument.theme+xml"/>
  <Override PartName="/ppt/notesSlides/notesSlide6.xml" ContentType="application/vnd.openxmlformats-officedocument.presentationml.notesSlide+xml"/>
  <Override PartName="/ppt/notesSlides/notesSlide2.xml" ContentType="application/vnd.openxmlformats-officedocument.presentationml.notes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8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notesSlides/notesSlide1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viewProps.xml" ContentType="application/vnd.openxmlformats-officedocument.presentationml.viewProps+xml"/>
  <Default Extension="bin" ContentType="application/vnd.openxmlformats-officedocument.presentationml.printerSettings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89" r:id="rId1"/>
  </p:sldMasterIdLst>
  <p:notesMasterIdLst>
    <p:notesMasterId r:id="rId17"/>
  </p:notesMasterIdLst>
  <p:handoutMasterIdLst>
    <p:handoutMasterId r:id="rId18"/>
  </p:handoutMasterIdLst>
  <p:sldIdLst>
    <p:sldId id="290" r:id="rId2"/>
    <p:sldId id="326" r:id="rId3"/>
    <p:sldId id="327" r:id="rId4"/>
    <p:sldId id="328" r:id="rId5"/>
    <p:sldId id="329" r:id="rId6"/>
    <p:sldId id="330" r:id="rId7"/>
    <p:sldId id="331" r:id="rId8"/>
    <p:sldId id="332" r:id="rId9"/>
    <p:sldId id="335" r:id="rId10"/>
    <p:sldId id="336" r:id="rId11"/>
    <p:sldId id="337" r:id="rId12"/>
    <p:sldId id="338" r:id="rId13"/>
    <p:sldId id="339" r:id="rId14"/>
    <p:sldId id="341" r:id="rId15"/>
    <p:sldId id="340" r:id="rId1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 prnWhat="handouts4" frameSlides="1"/>
  <p:clrMru>
    <a:srgbClr val="2B6CEB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568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4128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4A89E755-31B8-9D4A-A5B4-55C4661B1E80}" type="datetime1">
              <a:rPr lang="en-US"/>
              <a:pPr>
                <a:defRPr/>
              </a:pPr>
              <a:t>3/22/10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B99EE71-98B6-0B4B-B118-7076EB34FD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AA95AAF-E739-EB46-A8D5-A6B61EECC13A}" type="datetime1">
              <a:rPr lang="en-US"/>
              <a:pPr>
                <a:defRPr/>
              </a:pPr>
              <a:t>3/22/10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EC561FA9-6CB6-ED4B-8D46-8B56B2C10C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These are just</a:t>
            </a:r>
            <a:r>
              <a:rPr lang="en-US" baseline="0" dirty="0" smtClean="0"/>
              <a:t> first natural language derived between these types we are trying to evaluate and define logically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C561FA9-6CB6-ED4B-8D46-8B56B2C10C5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60BDE-960A-B441-827B-86A1B9333034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9948" y="609600"/>
            <a:ext cx="5404104" cy="3282696"/>
          </a:xfrm>
          <a:prstGeom prst="roundRect">
            <a:avLst>
              <a:gd name="adj" fmla="val 10522"/>
            </a:avLst>
          </a:prstGeom>
          <a:ln w="57150">
            <a:solidFill>
              <a:schemeClr val="bg1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none"/>
        </p:style>
        <p:txBody>
          <a:bodyPr tIns="182880" bIns="182880">
            <a:normAutofit/>
            <a:scene3d>
              <a:camera prst="orthographicFront"/>
              <a:lightRig rig="chilly" dir="t"/>
            </a:scene3d>
            <a:sp3d extrusionH="6350">
              <a:extrusionClr>
                <a:schemeClr val="bg1"/>
              </a:extrusionClr>
            </a:sp3d>
          </a:bodyPr>
          <a:lstStyle>
            <a:lvl1pPr marL="342900" indent="-342900" algn="ctr" defTabSz="914400" rtl="0" eaLnBrk="1" latinLnBrk="0" hangingPunct="1">
              <a:lnSpc>
                <a:spcPts val="5200"/>
              </a:lnSpc>
              <a:spcBef>
                <a:spcPts val="2000"/>
              </a:spcBef>
              <a:buSzPct val="80000"/>
              <a:buFont typeface="Wingdings" pitchFamily="2" charset="2"/>
              <a:buNone/>
              <a:defRPr sz="5400" b="1" kern="1200" baseline="0">
                <a:gradFill>
                  <a:gsLst>
                    <a:gs pos="5000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4191000"/>
            <a:ext cx="5029200" cy="1447800"/>
          </a:xfrm>
          <a:effectLst/>
        </p:spPr>
        <p:txBody>
          <a:bodyPr/>
          <a:lstStyle>
            <a:lvl1pPr marL="0" indent="0" algn="ctr" defTabSz="914400" rtl="0" eaLnBrk="1" latinLnBrk="0" hangingPunct="1">
              <a:spcBef>
                <a:spcPts val="0"/>
              </a:spcBef>
              <a:buSzPct val="80000"/>
              <a:buFont typeface="Wingdings" pitchFamily="2" charset="2"/>
              <a:buNone/>
              <a:defRPr sz="2000" b="1" kern="1200"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effectLst/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0AB84AA-755B-0840-BFFA-AE60EBC0B81C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9BB7AA-98E6-3A48-9FBA-776CB59C0D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91670" y="793376"/>
            <a:ext cx="3807293" cy="968189"/>
          </a:xfrm>
          <a:scene3d>
            <a:camera prst="orthographicFront"/>
            <a:lightRig rig="chilly" dir="t"/>
          </a:scene3d>
          <a:sp3d extrusionH="12700">
            <a:extrusionClr>
              <a:schemeClr val="bg1"/>
            </a:extrusionClr>
          </a:sp3d>
        </p:spPr>
        <p:txBody>
          <a:bodyPr anchor="b"/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3600" b="1" kern="1200" baseline="0"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670" y="1748118"/>
            <a:ext cx="3807293" cy="3585882"/>
          </a:xfrm>
          <a:effectLst/>
        </p:spPr>
        <p:txBody>
          <a:bodyPr/>
          <a:lstStyle>
            <a:lvl1pPr marL="0" indent="0">
              <a:lnSpc>
                <a:spcPct val="110000"/>
              </a:lnSpc>
              <a:buNone/>
              <a:defRPr sz="2000" kern="1200"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effectLst/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800600" y="671514"/>
            <a:ext cx="3810000" cy="4599734"/>
          </a:xfrm>
          <a:prstGeom prst="roundRect">
            <a:avLst>
              <a:gd name="adj" fmla="val 4391"/>
            </a:avLst>
          </a:prstGeom>
          <a:noFill/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none"/>
        </p:style>
        <p:txBody>
          <a:bodyPr>
            <a:noAutofit/>
            <a:sp3d extrusionH="6350">
              <a:bevelT w="19050" h="12700" prst="softRound"/>
              <a:extrusionClr>
                <a:schemeClr val="bg1"/>
              </a:extrusionClr>
            </a:sp3d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SzPct val="80000"/>
              <a:buFont typeface="Wingdings" pitchFamily="2" charset="2"/>
              <a:buNone/>
              <a:defRPr sz="2400" kern="1200"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effectLst>
                  <a:innerShdw blurRad="63500" dist="25400" dir="10800000">
                    <a:schemeClr val="bg1">
                      <a:alpha val="50000"/>
                    </a:schemeClr>
                  </a:innerShdw>
                </a:effectLst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noProof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fld id="{A5E15FD3-6511-4745-B835-0CF45C353F63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7E648A31-8CE2-4748-9794-D97DA99A2F6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30306"/>
            <a:ext cx="5484813" cy="1143000"/>
          </a:xfrm>
        </p:spPr>
        <p:txBody>
          <a:bodyPr/>
          <a:lstStyle>
            <a:lvl1pPr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3100" y="1747839"/>
            <a:ext cx="7823200" cy="4316411"/>
          </a:xfrm>
        </p:spPr>
        <p:txBody>
          <a:bodyPr vert="eaVert"/>
          <a:lstStyle>
            <a:lvl1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1pPr>
            <a:lvl2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2pPr>
            <a:lvl3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3pPr>
            <a:lvl4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4pPr>
            <a:lvl5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37CC7FB-6B4C-E041-AD6A-EE256631FEC6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A836F4-6083-CC4B-BC56-1631A970C8A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72082" y="389966"/>
            <a:ext cx="1524000" cy="5736198"/>
          </a:xfrm>
        </p:spPr>
        <p:txBody>
          <a:bodyPr vert="eaVert"/>
          <a:lstStyle>
            <a:lvl1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399" y="644525"/>
            <a:ext cx="6399213" cy="5419726"/>
          </a:xfrm>
        </p:spPr>
        <p:txBody>
          <a:bodyPr vert="eaVert"/>
          <a:lstStyle>
            <a:lvl1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1pPr>
            <a:lvl2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2pPr>
            <a:lvl3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3pPr>
            <a:lvl4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4pPr>
            <a:lvl5pPr>
              <a:defRPr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1594000" scaled="0"/>
                </a:gradFill>
                <a:effectLst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17B4C5C-44F4-0541-BBCF-9C6ABB10AA8C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7A0899-7104-7F47-A5B8-EA37F26B0B6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73414E8-9FE1-4849-B6E6-4090BEB746DC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D99F08-3CE0-EB48-9F2B-B41303FD8C8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1881187" y="631824"/>
            <a:ext cx="5407025" cy="3281363"/>
          </a:xfrm>
          <a:prstGeom prst="roundRect">
            <a:avLst>
              <a:gd name="adj" fmla="val 8881"/>
            </a:avLst>
          </a:prstGeom>
          <a:noFill/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none"/>
        </p:style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noProof="0" smtClean="0"/>
              <a:t>Click icon to add picture</a:t>
            </a:r>
            <a:endParaRPr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8368" y="4495800"/>
            <a:ext cx="7827264" cy="1219200"/>
          </a:xfrm>
        </p:spPr>
        <p:txBody>
          <a:bodyPr anchor="b" anchorCtr="0"/>
          <a:lstStyle>
            <a:lvl1pPr>
              <a:lnSpc>
                <a:spcPts val="5200"/>
              </a:lnSpc>
              <a:defRPr sz="4800" b="1"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" y="5715000"/>
            <a:ext cx="7827264" cy="5010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 b="1"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>
          <a:xfrm>
            <a:off x="457200" y="6221413"/>
            <a:ext cx="2133600" cy="300037"/>
          </a:xfrm>
        </p:spPr>
        <p:txBody>
          <a:bodyPr/>
          <a:lstStyle>
            <a:lvl1pPr>
              <a:defRPr/>
            </a:lvl1pPr>
          </a:lstStyle>
          <a:p>
            <a:fld id="{5E286CB6-1F52-C540-A0F5-D895A57E8663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3124200" y="6211888"/>
            <a:ext cx="2895600" cy="3016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>
          <a:xfrm>
            <a:off x="6553200" y="6211888"/>
            <a:ext cx="2133600" cy="301625"/>
          </a:xfrm>
        </p:spPr>
        <p:txBody>
          <a:bodyPr/>
          <a:lstStyle>
            <a:lvl1pPr>
              <a:defRPr/>
            </a:lvl1pPr>
          </a:lstStyle>
          <a:p>
            <a:fld id="{D1D9ADE5-E45B-F143-A0A9-AE09787AE80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100" y="2424953"/>
            <a:ext cx="7823200" cy="1474788"/>
          </a:xfrm>
        </p:spPr>
        <p:txBody>
          <a:bodyPr anchor="b" anchorCtr="0"/>
          <a:lstStyle>
            <a:lvl1pPr algn="ctr">
              <a:defRPr sz="4800" b="1" cap="none" baseline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3100" y="3913188"/>
            <a:ext cx="7823200" cy="554694"/>
          </a:xfrm>
        </p:spPr>
        <p:txBody>
          <a:bodyPr/>
          <a:lstStyle>
            <a:lvl1pPr marL="0" indent="0" algn="ctr" defTabSz="914400" rtl="0" eaLnBrk="1" latinLnBrk="0" hangingPunct="1">
              <a:spcBef>
                <a:spcPts val="0"/>
              </a:spcBef>
              <a:buSzPct val="80000"/>
              <a:buFont typeface="Wingdings" pitchFamily="2" charset="2"/>
              <a:buNone/>
              <a:defRPr sz="2000" b="1" kern="1200">
                <a:gradFill>
                  <a:gsLst>
                    <a:gs pos="50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effectLst/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520C6B1-BFC0-624D-8876-F378C36B3ED6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C2B58A-B5AF-5047-8B97-D07159A5408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47838"/>
            <a:ext cx="3563470" cy="4316786"/>
          </a:xfrm>
        </p:spPr>
        <p:txBody>
          <a:bodyPr/>
          <a:lstStyle>
            <a:lvl1pPr>
              <a:spcBef>
                <a:spcPts val="16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1747838"/>
            <a:ext cx="3565526" cy="4316786"/>
          </a:xfrm>
        </p:spPr>
        <p:txBody>
          <a:bodyPr/>
          <a:lstStyle>
            <a:lvl1pPr>
              <a:spcBef>
                <a:spcPts val="16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11D4CAB-A9AD-C646-8581-B61278B7609B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704EDB-FCFA-A444-8E3C-7308FB5E3C2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398" y="1515035"/>
            <a:ext cx="3566160" cy="6397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398" y="2271713"/>
            <a:ext cx="3566160" cy="3792911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8471" y="1515035"/>
            <a:ext cx="3566160" cy="6397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8471" y="2271713"/>
            <a:ext cx="3566160" cy="3792911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028CF6D-CF08-5847-BFF9-B83077519067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B1ADFFA-CA36-DA45-8235-9251FB5EAC3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A55C5D9-8BB0-BF4A-B04D-EB37B37F64C3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9D8640-0106-9B4F-BF21-0B52893D8C1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B45092F-6927-BD49-952A-CB287D2C3F88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69A63D-157F-3844-B54F-11BD2C2AF8A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1670" y="793376"/>
            <a:ext cx="3794760" cy="968189"/>
          </a:xfrm>
        </p:spPr>
        <p:txBody>
          <a:bodyPr anchor="b"/>
          <a:lstStyle>
            <a:lvl1pPr algn="l">
              <a:lnSpc>
                <a:spcPts val="40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658906"/>
            <a:ext cx="3794760" cy="5405719"/>
          </a:xfrm>
        </p:spPr>
        <p:txBody>
          <a:bodyPr/>
          <a:lstStyle>
            <a:lvl1pPr>
              <a:spcBef>
                <a:spcPts val="2000"/>
              </a:spcBef>
              <a:defRPr sz="2200">
                <a:effectLst/>
              </a:defRPr>
            </a:lvl1pPr>
            <a:lvl2pPr>
              <a:spcBef>
                <a:spcPts val="2000"/>
              </a:spcBef>
              <a:defRPr sz="2000">
                <a:effectLst/>
              </a:defRPr>
            </a:lvl2pPr>
            <a:lvl3pPr>
              <a:spcBef>
                <a:spcPts val="2000"/>
              </a:spcBef>
              <a:defRPr sz="1800">
                <a:effectLst/>
              </a:defRPr>
            </a:lvl3pPr>
            <a:lvl4pPr>
              <a:spcBef>
                <a:spcPts val="2000"/>
              </a:spcBef>
              <a:defRPr sz="1800">
                <a:effectLst/>
              </a:defRPr>
            </a:lvl4pPr>
            <a:lvl5pPr>
              <a:spcBef>
                <a:spcPts val="2000"/>
              </a:spcBef>
              <a:defRPr sz="1800">
                <a:effectLst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670" y="1748118"/>
            <a:ext cx="3794760" cy="3814482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7EF5A16-2A0F-9E41-A80C-0C722EFED2A6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EE8748-FF0D-FC42-9952-4A8C12E5F8D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2187" y="153630"/>
            <a:ext cx="7313613" cy="1263650"/>
          </a:xfrm>
          <a:prstGeom prst="rect">
            <a:avLst/>
          </a:prstGeom>
          <a:scene3d>
            <a:camera prst="orthographicFront"/>
            <a:lightRig rig="chilly" dir="t"/>
          </a:scene3d>
          <a:sp3d extrusionH="12700">
            <a:extrusionClr>
              <a:schemeClr val="bg1"/>
            </a:extrusionClr>
          </a:sp3d>
        </p:spPr>
        <p:txBody>
          <a:bodyPr vert="horz" lIns="91440" tIns="45720" rIns="91440" bIns="45720" rtlCol="0" anchor="ctr">
            <a:noAutofit/>
            <a:sp3d extrusionH="12700">
              <a:extrusionClr>
                <a:schemeClr val="bg1"/>
              </a:extrusionClr>
            </a:sp3d>
          </a:bodyPr>
          <a:lstStyle/>
          <a:p>
            <a:r>
              <a:rPr lang="en-US" sz="4400" dirty="0" smtClean="0">
                <a:solidFill>
                  <a:srgbClr val="800000"/>
                </a:solidFill>
                <a:ea typeface="ＭＳ Ｐゴシック" pitchFamily="34" charset="-128"/>
                <a:cs typeface="Arial Bold" pitchFamily="-106" charset="0"/>
              </a:rPr>
              <a:t>What is eagle-</a:t>
            </a:r>
            <a:r>
              <a:rPr lang="en-US" sz="4400" dirty="0" err="1" smtClean="0">
                <a:solidFill>
                  <a:srgbClr val="800000"/>
                </a:solidFill>
                <a:ea typeface="ＭＳ Ｐゴシック" pitchFamily="34" charset="-128"/>
                <a:cs typeface="Arial Bold" pitchFamily="-106" charset="0"/>
              </a:rPr>
              <a:t>i</a:t>
            </a:r>
            <a:r>
              <a:rPr lang="en-US" sz="4400" dirty="0" smtClean="0">
                <a:solidFill>
                  <a:srgbClr val="800000"/>
                </a:solidFill>
                <a:ea typeface="ＭＳ Ｐゴシック" pitchFamily="34" charset="-128"/>
                <a:cs typeface="Arial Bold" pitchFamily="-106" charset="0"/>
              </a:rPr>
              <a:t>?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47838"/>
            <a:ext cx="7313613" cy="4303712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  <a:scene3d>
              <a:camera prst="orthographicFront"/>
              <a:lightRig rig="chilly" dir="t"/>
            </a:scene3d>
            <a:sp3d extrusionH="6350">
              <a:extrusionClr>
                <a:schemeClr val="bg1"/>
              </a:extrusionClr>
            </a:sp3d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226175"/>
            <a:ext cx="2133600" cy="2778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100" b="1">
                <a:solidFill>
                  <a:srgbClr val="7F7F7F"/>
                </a:solidFill>
                <a:latin typeface="Corbel" charset="0"/>
              </a:defRPr>
            </a:lvl1pPr>
          </a:lstStyle>
          <a:p>
            <a:fld id="{8A5102AB-772E-4841-8687-DA833FD9E058}" type="datetime1">
              <a:rPr lang="en-US"/>
              <a:pPr/>
              <a:t>3/22/10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226175"/>
            <a:ext cx="2895600" cy="2778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100" b="1">
                <a:solidFill>
                  <a:srgbClr val="7F7F7F"/>
                </a:solidFill>
                <a:latin typeface="Corbel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226175"/>
            <a:ext cx="2133600" cy="2778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 b="1">
                <a:solidFill>
                  <a:srgbClr val="7F7F7F"/>
                </a:solidFill>
                <a:latin typeface="Corbel" charset="0"/>
              </a:defRPr>
            </a:lvl1pPr>
          </a:lstStyle>
          <a:p>
            <a:fld id="{F8737F69-0DAC-E044-B7B7-3046FFC8EE31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7" name="Picture 2" descr="H:\Eagle-i\Office\OHSU Library Logo.transparent.tif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8305800" y="6122988"/>
            <a:ext cx="882650" cy="735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 8"/>
          <p:cNvGrpSpPr>
            <a:grpSpLocks/>
          </p:cNvGrpSpPr>
          <p:nvPr userDrawn="1"/>
        </p:nvGrpSpPr>
        <p:grpSpPr bwMode="auto">
          <a:xfrm>
            <a:off x="115888" y="6183313"/>
            <a:ext cx="2011362" cy="649287"/>
            <a:chOff x="696913" y="6069621"/>
            <a:chExt cx="2011616" cy="649602"/>
          </a:xfrm>
        </p:grpSpPr>
        <p:sp>
          <p:nvSpPr>
            <p:cNvPr id="9" name="TextBox 4"/>
            <p:cNvSpPr txBox="1">
              <a:spLocks noChangeArrowheads="1"/>
            </p:cNvSpPr>
            <p:nvPr/>
          </p:nvSpPr>
          <p:spPr bwMode="auto">
            <a:xfrm>
              <a:off x="1470916" y="6473002"/>
              <a:ext cx="1237613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000" b="1">
                  <a:latin typeface="Corbel" charset="0"/>
                </a:rPr>
                <a:t>c o n s o r t i u m</a:t>
              </a:r>
            </a:p>
          </p:txBody>
        </p:sp>
        <p:pic>
          <p:nvPicPr>
            <p:cNvPr id="10" name="Picture 6" descr="C:\Documents and Settings\rgg9\Desktop\eagle-i\Images\U24_Logos\EI_Logo_Final_BW.png"/>
            <p:cNvPicPr>
              <a:picLocks noChangeAspect="1" noChangeArrowheads="1"/>
            </p:cNvPicPr>
            <p:nvPr/>
          </p:nvPicPr>
          <p:blipFill>
            <a:blip r:embed="rId15"/>
            <a:srcRect/>
            <a:stretch>
              <a:fillRect/>
            </a:stretch>
          </p:blipFill>
          <p:spPr bwMode="auto">
            <a:xfrm>
              <a:off x="696913" y="6069621"/>
              <a:ext cx="1747395" cy="605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1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</p:sldLayoutIdLst>
  <p:txStyles>
    <p:titleStyle>
      <a:lvl1pPr algn="ctr" rtl="0" fontAlgn="base">
        <a:lnSpc>
          <a:spcPts val="5600"/>
        </a:lnSpc>
        <a:spcBef>
          <a:spcPct val="0"/>
        </a:spcBef>
        <a:spcAft>
          <a:spcPct val="0"/>
        </a:spcAft>
        <a:defRPr lang="en-US" sz="4000" b="1" kern="1200" dirty="0">
          <a:solidFill>
            <a:srgbClr val="800000"/>
          </a:solidFill>
          <a:latin typeface="+mj-lt"/>
          <a:ea typeface="ＭＳ Ｐゴシック" pitchFamily="34" charset="-128"/>
          <a:cs typeface="Arial Bold" pitchFamily="-106" charset="0"/>
        </a:defRPr>
      </a:lvl1pPr>
      <a:lvl2pPr algn="ctr" rtl="0" fontAlgn="base">
        <a:lnSpc>
          <a:spcPts val="5600"/>
        </a:lnSpc>
        <a:spcBef>
          <a:spcPct val="0"/>
        </a:spcBef>
        <a:spcAft>
          <a:spcPct val="0"/>
        </a:spcAft>
        <a:defRPr sz="5400" b="1">
          <a:solidFill>
            <a:schemeClr val="tx1"/>
          </a:solidFill>
          <a:latin typeface="Corbel" charset="0"/>
          <a:ea typeface="ＭＳ Ｐゴシック" charset="-128"/>
          <a:cs typeface="ＭＳ Ｐゴシック" charset="-128"/>
        </a:defRPr>
      </a:lvl2pPr>
      <a:lvl3pPr algn="ctr" rtl="0" fontAlgn="base">
        <a:lnSpc>
          <a:spcPts val="5600"/>
        </a:lnSpc>
        <a:spcBef>
          <a:spcPct val="0"/>
        </a:spcBef>
        <a:spcAft>
          <a:spcPct val="0"/>
        </a:spcAft>
        <a:defRPr sz="5400" b="1">
          <a:solidFill>
            <a:schemeClr val="tx1"/>
          </a:solidFill>
          <a:latin typeface="Corbel" charset="0"/>
          <a:ea typeface="ＭＳ Ｐゴシック" charset="-128"/>
          <a:cs typeface="ＭＳ Ｐゴシック" charset="-128"/>
        </a:defRPr>
      </a:lvl3pPr>
      <a:lvl4pPr algn="ctr" rtl="0" fontAlgn="base">
        <a:lnSpc>
          <a:spcPts val="5600"/>
        </a:lnSpc>
        <a:spcBef>
          <a:spcPct val="0"/>
        </a:spcBef>
        <a:spcAft>
          <a:spcPct val="0"/>
        </a:spcAft>
        <a:defRPr sz="5400" b="1">
          <a:solidFill>
            <a:schemeClr val="tx1"/>
          </a:solidFill>
          <a:latin typeface="Corbel" charset="0"/>
          <a:ea typeface="ＭＳ Ｐゴシック" charset="-128"/>
          <a:cs typeface="ＭＳ Ｐゴシック" charset="-128"/>
        </a:defRPr>
      </a:lvl4pPr>
      <a:lvl5pPr algn="ctr" rtl="0" fontAlgn="base">
        <a:lnSpc>
          <a:spcPts val="5600"/>
        </a:lnSpc>
        <a:spcBef>
          <a:spcPct val="0"/>
        </a:spcBef>
        <a:spcAft>
          <a:spcPct val="0"/>
        </a:spcAft>
        <a:defRPr sz="5400" b="1">
          <a:solidFill>
            <a:schemeClr val="tx1"/>
          </a:solidFill>
          <a:latin typeface="Corbel" charset="0"/>
          <a:ea typeface="ＭＳ Ｐゴシック" charset="-128"/>
          <a:cs typeface="ＭＳ Ｐゴシック" charset="-128"/>
        </a:defRPr>
      </a:lvl5pPr>
      <a:lvl6pPr marL="457200" algn="ctr" rtl="0" fontAlgn="base">
        <a:lnSpc>
          <a:spcPts val="5600"/>
        </a:lnSpc>
        <a:spcBef>
          <a:spcPct val="0"/>
        </a:spcBef>
        <a:spcAft>
          <a:spcPct val="0"/>
        </a:spcAft>
        <a:defRPr sz="5400" b="1">
          <a:solidFill>
            <a:schemeClr val="tx1"/>
          </a:solidFill>
          <a:latin typeface="Corbel" charset="0"/>
          <a:ea typeface="ＭＳ Ｐゴシック" charset="-128"/>
          <a:cs typeface="ＭＳ Ｐゴシック" charset="-128"/>
        </a:defRPr>
      </a:lvl6pPr>
      <a:lvl7pPr marL="914400" algn="ctr" rtl="0" fontAlgn="base">
        <a:lnSpc>
          <a:spcPts val="5600"/>
        </a:lnSpc>
        <a:spcBef>
          <a:spcPct val="0"/>
        </a:spcBef>
        <a:spcAft>
          <a:spcPct val="0"/>
        </a:spcAft>
        <a:defRPr sz="5400" b="1">
          <a:solidFill>
            <a:schemeClr val="tx1"/>
          </a:solidFill>
          <a:latin typeface="Corbel" charset="0"/>
          <a:ea typeface="ＭＳ Ｐゴシック" charset="-128"/>
          <a:cs typeface="ＭＳ Ｐゴシック" charset="-128"/>
        </a:defRPr>
      </a:lvl7pPr>
      <a:lvl8pPr marL="1371600" algn="ctr" rtl="0" fontAlgn="base">
        <a:lnSpc>
          <a:spcPts val="5600"/>
        </a:lnSpc>
        <a:spcBef>
          <a:spcPct val="0"/>
        </a:spcBef>
        <a:spcAft>
          <a:spcPct val="0"/>
        </a:spcAft>
        <a:defRPr sz="5400" b="1">
          <a:solidFill>
            <a:schemeClr val="tx1"/>
          </a:solidFill>
          <a:latin typeface="Corbel" charset="0"/>
          <a:ea typeface="ＭＳ Ｐゴシック" charset="-128"/>
          <a:cs typeface="ＭＳ Ｐゴシック" charset="-128"/>
        </a:defRPr>
      </a:lvl8pPr>
      <a:lvl9pPr marL="1828800" algn="ctr" rtl="0" fontAlgn="base">
        <a:lnSpc>
          <a:spcPts val="5600"/>
        </a:lnSpc>
        <a:spcBef>
          <a:spcPct val="0"/>
        </a:spcBef>
        <a:spcAft>
          <a:spcPct val="0"/>
        </a:spcAft>
        <a:defRPr sz="5400" b="1">
          <a:solidFill>
            <a:schemeClr val="tx1"/>
          </a:solidFill>
          <a:latin typeface="Corbe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fontAlgn="base">
        <a:spcBef>
          <a:spcPts val="2000"/>
        </a:spcBef>
        <a:spcAft>
          <a:spcPct val="0"/>
        </a:spcAft>
        <a:buClr>
          <a:schemeClr val="tx1"/>
        </a:buClr>
        <a:buSzPct val="80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85800" indent="-336550" algn="l" rtl="0" fontAlgn="base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charset="2"/>
        <a:buChar char="§"/>
        <a:defRPr sz="22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035050" indent="-349250" algn="l" rtl="0" fontAlgn="base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371600" indent="-336550" algn="l" rtl="0" fontAlgn="base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charset="2"/>
        <a:buChar char="§"/>
        <a:defRPr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1720850" indent="-349250" algn="l" rtl="0" fontAlgn="base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charset="2"/>
        <a:buChar char="§"/>
        <a:defRPr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://www.eagle-i.org/hom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8" name="TextBox 7"/>
          <p:cNvSpPr txBox="1">
            <a:spLocks noChangeArrowheads="1"/>
          </p:cNvSpPr>
          <p:nvPr/>
        </p:nvSpPr>
        <p:spPr bwMode="auto">
          <a:xfrm>
            <a:off x="2093593" y="4243669"/>
            <a:ext cx="484274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rebuchet MS" pitchFamily="34" charset="0"/>
                <a:ea typeface="ＭＳ Ｐゴシック" pitchFamily="-107" charset="-128"/>
                <a:cs typeface="+mn-cs"/>
                <a:hlinkClick r:id="rId2"/>
              </a:rPr>
              <a:t>www.eagle-</a:t>
            </a:r>
            <a:r>
              <a:rPr lang="en-US" sz="3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itchFamily="34" charset="0"/>
                <a:ea typeface="ＭＳ Ｐゴシック" pitchFamily="-107" charset="-128"/>
                <a:cs typeface="+mn-cs"/>
                <a:hlinkClick r:id="rId2"/>
              </a:rPr>
              <a:t>i.org/home</a:t>
            </a:r>
            <a:endParaRPr 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Trebuchet MS" pitchFamily="34" charset="0"/>
              <a:ea typeface="ＭＳ Ｐゴシック" pitchFamily="-107" charset="-128"/>
              <a:cs typeface="+mn-cs"/>
            </a:endParaRPr>
          </a:p>
        </p:txBody>
      </p:sp>
      <p:sp>
        <p:nvSpPr>
          <p:cNvPr id="16387" name="Title 1"/>
          <p:cNvSpPr>
            <a:spLocks/>
          </p:cNvSpPr>
          <p:nvPr/>
        </p:nvSpPr>
        <p:spPr bwMode="auto">
          <a:xfrm>
            <a:off x="-4613275" y="-595313"/>
            <a:ext cx="7391400" cy="2430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 sz="4400" b="1">
              <a:solidFill>
                <a:srgbClr val="C00000"/>
              </a:solidFill>
              <a:latin typeface="Gill Sans MT" charset="0"/>
            </a:endParaRPr>
          </a:p>
        </p:txBody>
      </p:sp>
      <p:sp>
        <p:nvSpPr>
          <p:cNvPr id="16391" name="TextBox 11"/>
          <p:cNvSpPr txBox="1">
            <a:spLocks noChangeArrowheads="1"/>
          </p:cNvSpPr>
          <p:nvPr/>
        </p:nvSpPr>
        <p:spPr bwMode="auto">
          <a:xfrm>
            <a:off x="2234233" y="2488244"/>
            <a:ext cx="4411133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latin typeface="Trebuchet MS" charset="0"/>
                <a:ea typeface="Trebuchet MS" charset="0"/>
                <a:cs typeface="Trebuchet MS" charset="0"/>
              </a:rPr>
              <a:t>Melissa Haendel, Ph.D.</a:t>
            </a:r>
            <a:endParaRPr lang="en-US" sz="2800" dirty="0" smtClean="0">
              <a:latin typeface="Trebuchet MS" charset="0"/>
              <a:ea typeface="Trebuchet MS" charset="0"/>
              <a:cs typeface="Trebuchet MS" charset="0"/>
            </a:endParaRPr>
          </a:p>
          <a:p>
            <a:pPr algn="ctr"/>
            <a:r>
              <a:rPr lang="en-US" sz="2800" dirty="0" smtClean="0">
                <a:latin typeface="Trebuchet MS" charset="0"/>
                <a:ea typeface="Trebuchet MS" charset="0"/>
                <a:cs typeface="Trebuchet MS" charset="0"/>
              </a:rPr>
              <a:t>Carlo </a:t>
            </a:r>
            <a:r>
              <a:rPr lang="en-US" sz="2800" dirty="0" err="1" smtClean="0">
                <a:latin typeface="Trebuchet MS" charset="0"/>
                <a:ea typeface="Trebuchet MS" charset="0"/>
                <a:cs typeface="Trebuchet MS" charset="0"/>
              </a:rPr>
              <a:t>Torniai</a:t>
            </a:r>
            <a:r>
              <a:rPr lang="en-US" sz="2800" dirty="0" smtClean="0">
                <a:latin typeface="Trebuchet MS" charset="0"/>
                <a:ea typeface="Trebuchet MS" charset="0"/>
                <a:cs typeface="Trebuchet MS" charset="0"/>
              </a:rPr>
              <a:t>, </a:t>
            </a:r>
            <a:r>
              <a:rPr lang="en-US" sz="2800" dirty="0" err="1" smtClean="0">
                <a:latin typeface="Trebuchet MS" charset="0"/>
                <a:ea typeface="Trebuchet MS" charset="0"/>
                <a:cs typeface="Trebuchet MS" charset="0"/>
              </a:rPr>
              <a:t>Ph.D</a:t>
            </a:r>
            <a:endParaRPr lang="en-US" sz="2800" dirty="0" smtClean="0">
              <a:latin typeface="Trebuchet MS" charset="0"/>
              <a:ea typeface="Trebuchet MS" charset="0"/>
              <a:cs typeface="Trebuchet MS" charset="0"/>
            </a:endParaRPr>
          </a:p>
          <a:p>
            <a:pPr algn="ctr"/>
            <a:endParaRPr lang="en-US" sz="2800" dirty="0" smtClean="0">
              <a:latin typeface="Trebuchet MS" charset="0"/>
              <a:ea typeface="Trebuchet MS" charset="0"/>
              <a:cs typeface="Trebuchet MS" charset="0"/>
            </a:endParaRPr>
          </a:p>
          <a:p>
            <a:pPr algn="ctr"/>
            <a:r>
              <a:rPr lang="en-US" sz="2800" dirty="0" smtClean="0">
                <a:latin typeface="Trebuchet MS" charset="0"/>
                <a:ea typeface="Trebuchet MS" charset="0"/>
                <a:cs typeface="Trebuchet MS" charset="0"/>
              </a:rPr>
              <a:t>March 2010, OBI workshop</a:t>
            </a:r>
          </a:p>
          <a:p>
            <a:pPr algn="ctr"/>
            <a:endParaRPr lang="en-US" sz="2800" dirty="0"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992187" y="153630"/>
            <a:ext cx="7313613" cy="1263650"/>
          </a:xfrm>
          <a:prstGeom prst="rect">
            <a:avLst/>
          </a:prstGeom>
          <a:scene3d>
            <a:camera prst="orthographicFront"/>
            <a:lightRig rig="chilly" dir="t"/>
          </a:scene3d>
          <a:sp3d extrusionH="12700">
            <a:extrusionClr>
              <a:schemeClr val="bg1"/>
            </a:extrusionClr>
          </a:sp3d>
        </p:spPr>
        <p:txBody>
          <a:bodyPr vert="horz" lIns="91440" tIns="45720" rIns="91440" bIns="45720" rtlCol="0" anchor="ctr">
            <a:noAutofit/>
            <a:sp3d extrusionH="12700">
              <a:extrusionClr>
                <a:schemeClr val="bg1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ts val="56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 smtClean="0">
                <a:solidFill>
                  <a:srgbClr val="800000"/>
                </a:solidFill>
                <a:latin typeface="+mj-lt"/>
                <a:ea typeface="ＭＳ Ｐゴシック" pitchFamily="34" charset="-128"/>
                <a:cs typeface="Arial Bold" pitchFamily="-106" charset="0"/>
              </a:rPr>
              <a:t>e</a:t>
            </a:r>
            <a:r>
              <a:rPr kumimoji="0" lang="en-US" sz="5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Arial Bold" pitchFamily="-106" charset="0"/>
              </a:rPr>
              <a:t>ag</a:t>
            </a:r>
            <a:r>
              <a:rPr lang="en-US" sz="5400" b="1" noProof="0" dirty="0" err="1" smtClean="0">
                <a:solidFill>
                  <a:srgbClr val="800000"/>
                </a:solidFill>
                <a:latin typeface="+mj-lt"/>
                <a:ea typeface="ＭＳ Ｐゴシック" pitchFamily="34" charset="-128"/>
                <a:cs typeface="Arial Bold" pitchFamily="-106" charset="0"/>
              </a:rPr>
              <a:t>le</a:t>
            </a:r>
            <a:r>
              <a:rPr lang="en-US" sz="5400" b="1" noProof="0" dirty="0" smtClean="0">
                <a:solidFill>
                  <a:srgbClr val="800000"/>
                </a:solidFill>
                <a:latin typeface="+mj-lt"/>
                <a:ea typeface="ＭＳ Ｐゴシック" pitchFamily="34" charset="-128"/>
                <a:cs typeface="Arial Bold" pitchFamily="-106" charset="0"/>
              </a:rPr>
              <a:t>–</a:t>
            </a:r>
            <a:r>
              <a:rPr lang="en-US" sz="5400" b="1" noProof="0" dirty="0" err="1" smtClean="0">
                <a:solidFill>
                  <a:srgbClr val="800000"/>
                </a:solidFill>
                <a:latin typeface="+mj-lt"/>
                <a:ea typeface="ＭＳ Ｐゴシック" pitchFamily="34" charset="-128"/>
                <a:cs typeface="Arial Bold" pitchFamily="-106" charset="0"/>
              </a:rPr>
              <a:t>i</a:t>
            </a:r>
            <a:r>
              <a:rPr lang="en-US" sz="5400" b="1" noProof="0" dirty="0" smtClean="0">
                <a:solidFill>
                  <a:srgbClr val="800000"/>
                </a:solidFill>
                <a:latin typeface="+mj-lt"/>
                <a:ea typeface="ＭＳ Ｐゴシック" pitchFamily="34" charset="-128"/>
                <a:cs typeface="Arial Bold" pitchFamily="-106" charset="0"/>
              </a:rPr>
              <a:t> </a:t>
            </a:r>
            <a:r>
              <a:rPr lang="en-US" sz="5400" b="1" dirty="0" err="1" smtClean="0">
                <a:solidFill>
                  <a:srgbClr val="800000"/>
                </a:solidFill>
                <a:latin typeface="+mj-lt"/>
                <a:ea typeface="ＭＳ Ｐゴシック" pitchFamily="34" charset="-128"/>
                <a:cs typeface="Arial Bold" pitchFamily="-106" charset="0"/>
              </a:rPr>
              <a:t>u</a:t>
            </a:r>
            <a:r>
              <a:rPr kumimoji="0" lang="en-US" sz="5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Arial Bold" pitchFamily="-106" charset="0"/>
              </a:rPr>
              <a:t>se cases 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800000"/>
              </a:solidFill>
              <a:effectLst/>
              <a:uLnTx/>
              <a:uFillTx/>
              <a:latin typeface="+mj-lt"/>
              <a:ea typeface="ＭＳ Ｐゴシック" pitchFamily="34" charset="-128"/>
              <a:cs typeface="Arial Bold" pitchFamily="-106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251199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sz="2800" dirty="0" smtClean="0">
                <a:solidFill>
                  <a:srgbClr val="000000"/>
                </a:solidFill>
                <a:ea typeface="Verdana"/>
                <a:cs typeface="Verdana"/>
              </a:rPr>
              <a:t>	</a:t>
            </a:r>
          </a:p>
          <a:p>
            <a:pPr lvl="1"/>
            <a:r>
              <a:rPr lang="en-US" sz="2400" dirty="0" smtClean="0">
                <a:solidFill>
                  <a:srgbClr val="000000"/>
                </a:solidFill>
                <a:ea typeface="Verdana"/>
                <a:cs typeface="Verdana"/>
              </a:rPr>
              <a:t>Instrument access service = </a:t>
            </a:r>
            <a:r>
              <a:rPr lang="en-US" sz="2400" dirty="0" err="1" smtClean="0">
                <a:solidFill>
                  <a:srgbClr val="000000"/>
                </a:solidFill>
                <a:ea typeface="Verdana"/>
                <a:cs typeface="Verdana"/>
              </a:rPr>
              <a:t>is_a</a:t>
            </a:r>
            <a:r>
              <a:rPr lang="en-US" sz="2400" dirty="0" smtClean="0">
                <a:solidFill>
                  <a:srgbClr val="000000"/>
                </a:solidFill>
                <a:ea typeface="Verdana"/>
                <a:cs typeface="Verdana"/>
              </a:rPr>
              <a:t> Service and realizes (some) Instrument Access Service provider role?</a:t>
            </a:r>
          </a:p>
          <a:p>
            <a:pPr lvl="1"/>
            <a:endParaRPr lang="en-US" sz="2400" dirty="0" smtClean="0">
              <a:solidFill>
                <a:srgbClr val="000000"/>
              </a:solidFill>
              <a:ea typeface="Verdana"/>
              <a:cs typeface="Verdana"/>
            </a:endParaRPr>
          </a:p>
          <a:p>
            <a:pPr lvl="1"/>
            <a:r>
              <a:rPr lang="en-US" sz="2400" dirty="0" smtClean="0">
                <a:solidFill>
                  <a:srgbClr val="000000"/>
                </a:solidFill>
                <a:ea typeface="Verdana"/>
                <a:cs typeface="Verdana"/>
              </a:rPr>
              <a:t>Training Service = </a:t>
            </a:r>
            <a:r>
              <a:rPr lang="en-US" sz="2400" dirty="0" err="1" smtClean="0">
                <a:solidFill>
                  <a:srgbClr val="000000"/>
                </a:solidFill>
                <a:ea typeface="Verdana"/>
                <a:cs typeface="Verdana"/>
              </a:rPr>
              <a:t>is_a</a:t>
            </a:r>
            <a:r>
              <a:rPr lang="en-US" sz="2400" dirty="0" smtClean="0">
                <a:solidFill>
                  <a:srgbClr val="000000"/>
                </a:solidFill>
                <a:ea typeface="Verdana"/>
                <a:cs typeface="Verdana"/>
              </a:rPr>
              <a:t> Service and realizes (some) Education Service Provider role?</a:t>
            </a:r>
          </a:p>
          <a:p>
            <a:pPr lvl="0">
              <a:buNone/>
            </a:pPr>
            <a:endParaRPr lang="en-US" sz="2800" dirty="0" smtClean="0">
              <a:solidFill>
                <a:srgbClr val="000000"/>
              </a:solidFill>
              <a:ea typeface="Verdana"/>
              <a:cs typeface="Verdana"/>
            </a:endParaRPr>
          </a:p>
          <a:p>
            <a:pPr lvl="0"/>
            <a:endParaRPr lang="en-US" sz="2800" dirty="0" smtClean="0">
              <a:solidFill>
                <a:srgbClr val="000000"/>
              </a:solidFill>
              <a:ea typeface="Verdana"/>
              <a:cs typeface="Verdana"/>
            </a:endParaRPr>
          </a:p>
          <a:p>
            <a:pPr lvl="0"/>
            <a:endParaRPr lang="en-US" dirty="0" smtClean="0">
              <a:solidFill>
                <a:srgbClr val="000000"/>
              </a:solidFill>
              <a:latin typeface="Verdana"/>
              <a:ea typeface="Verdana"/>
              <a:cs typeface="Verdana"/>
            </a:endParaRPr>
          </a:p>
          <a:p>
            <a:pPr lvl="0"/>
            <a:endParaRPr lang="en-US" dirty="0" smtClean="0"/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idx="4294967295"/>
          </p:nvPr>
        </p:nvSpPr>
        <p:spPr>
          <a:xfrm>
            <a:off x="617371" y="0"/>
            <a:ext cx="7848600" cy="1446571"/>
          </a:xfrm>
        </p:spPr>
        <p:txBody>
          <a:bodyPr>
            <a:noAutofit/>
          </a:bodyPr>
          <a:lstStyle/>
          <a:p>
            <a:r>
              <a:rPr lang="en-US" dirty="0" smtClean="0">
                <a:ea typeface="Verdana"/>
                <a:cs typeface="Verdana"/>
              </a:rPr>
              <a:t>Can or should we define subclasses of service using roles?</a:t>
            </a:r>
            <a:r>
              <a:rPr lang="en-US" dirty="0" smtClean="0"/>
              <a:t>	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rganization_role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462" y="1417638"/>
            <a:ext cx="6008723" cy="5164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57200" y="-83288"/>
            <a:ext cx="8229600" cy="1747838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Defining subtypes of laboratory using roles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46389" y="153630"/>
            <a:ext cx="7959412" cy="1263650"/>
          </a:xfrm>
        </p:spPr>
        <p:txBody>
          <a:bodyPr>
            <a:noAutofit/>
          </a:bodyPr>
          <a:lstStyle/>
          <a:p>
            <a:r>
              <a:rPr lang="en-US" dirty="0" smtClean="0"/>
              <a:t>Can or should we define subtypes of laboratory using roles?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389" y="872276"/>
            <a:ext cx="8428771" cy="3601459"/>
          </a:xfrm>
        </p:spPr>
        <p:txBody>
          <a:bodyPr>
            <a:noAutofit/>
          </a:bodyPr>
          <a:lstStyle/>
          <a:p>
            <a:pPr lvl="0">
              <a:buNone/>
            </a:pPr>
            <a:endParaRPr lang="en-US" dirty="0" smtClean="0"/>
          </a:p>
          <a:p>
            <a:pPr lvl="0">
              <a:buNone/>
            </a:pPr>
            <a:endParaRPr lang="en-US" dirty="0" smtClean="0"/>
          </a:p>
          <a:p>
            <a:pPr lvl="1"/>
            <a:r>
              <a:rPr lang="en-US" sz="2400" dirty="0" smtClean="0"/>
              <a:t>Core laboratory  = </a:t>
            </a:r>
            <a:r>
              <a:rPr lang="en-US" sz="2400" dirty="0" err="1" smtClean="0"/>
              <a:t>is_a</a:t>
            </a:r>
            <a:r>
              <a:rPr lang="en-US" sz="2400" dirty="0" smtClean="0"/>
              <a:t> laboratory and </a:t>
            </a:r>
            <a:r>
              <a:rPr lang="en-US" sz="2400" dirty="0" err="1" smtClean="0"/>
              <a:t>has_role</a:t>
            </a:r>
            <a:r>
              <a:rPr lang="en-US" sz="2400" dirty="0" smtClean="0"/>
              <a:t> (some) Service Provider Role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dirty="0" smtClean="0"/>
              <a:t>Research laboratory = laboratory and </a:t>
            </a:r>
            <a:r>
              <a:rPr lang="en-US" sz="2400" dirty="0" err="1" smtClean="0"/>
              <a:t>has_role</a:t>
            </a:r>
            <a:r>
              <a:rPr lang="en-US" sz="2400" dirty="0" smtClean="0"/>
              <a:t> (some) research role</a:t>
            </a:r>
          </a:p>
          <a:p>
            <a:pPr lvl="1">
              <a:buNone/>
            </a:pPr>
            <a:r>
              <a:rPr lang="en-US" sz="2400" dirty="0" smtClean="0"/>
              <a:t> </a:t>
            </a:r>
          </a:p>
          <a:p>
            <a:pPr lvl="0">
              <a:buNone/>
            </a:pPr>
            <a:r>
              <a:rPr lang="en-US" dirty="0" smtClean="0"/>
              <a:t>	Laboratory class itself still needs a proper definition: issues with lab the organization of people and lab the location of research material entities</a:t>
            </a:r>
          </a:p>
          <a:p>
            <a:pPr lvl="0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92187" y="153630"/>
            <a:ext cx="7313613" cy="126365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What are Instruments?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instrument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390" y="1417638"/>
            <a:ext cx="5854398" cy="43664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92187" y="153630"/>
            <a:ext cx="7313613" cy="1263650"/>
          </a:xfrm>
        </p:spPr>
        <p:txBody>
          <a:bodyPr/>
          <a:lstStyle/>
          <a:p>
            <a:r>
              <a:rPr lang="en-US" dirty="0" smtClean="0"/>
              <a:t>Summary of open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What is the proper way to use roles in order to </a:t>
            </a:r>
          </a:p>
          <a:p>
            <a:pPr lvl="1"/>
            <a:r>
              <a:rPr lang="en-US" dirty="0" smtClean="0"/>
              <a:t>Define service classes</a:t>
            </a:r>
          </a:p>
          <a:p>
            <a:pPr lvl="1"/>
            <a:r>
              <a:rPr lang="en-US" dirty="0" smtClean="0"/>
              <a:t>Define Organization classes</a:t>
            </a:r>
          </a:p>
          <a:p>
            <a:pPr>
              <a:buNone/>
            </a:pPr>
            <a:r>
              <a:rPr lang="en-US" dirty="0" smtClean="0"/>
              <a:t>What are advantages/disadvantages in using roles?</a:t>
            </a:r>
          </a:p>
          <a:p>
            <a:pPr lvl="1"/>
            <a:r>
              <a:rPr lang="en-US" dirty="0" smtClean="0"/>
              <a:t>possible increased complexity in answering queries</a:t>
            </a:r>
          </a:p>
          <a:p>
            <a:pPr>
              <a:buNone/>
            </a:pPr>
            <a:r>
              <a:rPr lang="en-US" dirty="0" smtClean="0"/>
              <a:t>How shall we define instrument subclasses? using function?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92187" y="153630"/>
            <a:ext cx="7313613" cy="126365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Instruments Discussion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15435"/>
            <a:ext cx="7313613" cy="4303712"/>
          </a:xfrm>
        </p:spPr>
        <p:txBody>
          <a:bodyPr>
            <a:normAutofit fontScale="92500" lnSpcReduction="10000"/>
          </a:bodyPr>
          <a:lstStyle/>
          <a:p>
            <a:pPr lvl="1"/>
            <a:endParaRPr lang="en-US" sz="2400" dirty="0" smtClean="0"/>
          </a:p>
          <a:p>
            <a:pPr lvl="1">
              <a:buNone/>
            </a:pPr>
            <a:r>
              <a:rPr lang="en-US" sz="2400" dirty="0" smtClean="0"/>
              <a:t>Possible classification of instruments based on function or participation in planned processes</a:t>
            </a:r>
          </a:p>
          <a:p>
            <a:pPr lvl="1">
              <a:buNone/>
            </a:pPr>
            <a:endParaRPr lang="en-US" sz="2400" dirty="0" smtClean="0"/>
          </a:p>
          <a:p>
            <a:pPr lvl="2"/>
            <a:r>
              <a:rPr lang="en-US" sz="2400" dirty="0" smtClean="0"/>
              <a:t>electrophoresis instrument -&gt; an instrument which has a “separation function” and participates in the planned process “electrophoresis”</a:t>
            </a:r>
          </a:p>
          <a:p>
            <a:pPr lvl="2"/>
            <a:r>
              <a:rPr lang="en-US" sz="2400" dirty="0" smtClean="0"/>
              <a:t> environmental control system -&gt; an instrument which has an ”environment control function”</a:t>
            </a:r>
          </a:p>
          <a:p>
            <a:pPr lvl="2"/>
            <a:endParaRPr lang="en-US" sz="2400" dirty="0" smtClean="0"/>
          </a:p>
          <a:p>
            <a:pPr lvl="1"/>
            <a:r>
              <a:rPr lang="en-US" sz="2400" dirty="0" smtClean="0"/>
              <a:t>Instrument parts classification</a:t>
            </a:r>
          </a:p>
          <a:p>
            <a:pPr lvl="1"/>
            <a:r>
              <a:rPr lang="en-US" sz="2400" dirty="0" smtClean="0"/>
              <a:t>Status of terms request to OBI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92187" y="153630"/>
            <a:ext cx="7313613" cy="1263650"/>
          </a:xfrm>
        </p:spPr>
        <p:txBody>
          <a:bodyPr/>
          <a:lstStyle/>
          <a:p>
            <a:r>
              <a:rPr lang="en-US" sz="4400" dirty="0" smtClean="0"/>
              <a:t>Use cases 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cs typeface="Corbel (Body)"/>
              </a:rPr>
              <a:t>R</a:t>
            </a:r>
            <a:r>
              <a:rPr lang="en-US" dirty="0" smtClean="0">
                <a:cs typeface="Corbel (Body)"/>
              </a:rPr>
              <a:t>epresentation</a:t>
            </a:r>
            <a:r>
              <a:rPr lang="en-US" dirty="0" smtClean="0"/>
              <a:t> </a:t>
            </a:r>
            <a:r>
              <a:rPr lang="en-US" dirty="0"/>
              <a:t>of organizations providing a </a:t>
            </a:r>
            <a:r>
              <a:rPr lang="en-US" dirty="0" smtClean="0"/>
              <a:t>service, </a:t>
            </a:r>
            <a:r>
              <a:rPr lang="en-US" dirty="0"/>
              <a:t>and service </a:t>
            </a:r>
            <a:r>
              <a:rPr lang="en-US" dirty="0" smtClean="0"/>
              <a:t>subtypes</a:t>
            </a:r>
          </a:p>
          <a:p>
            <a:pPr lvl="0"/>
            <a:r>
              <a:rPr lang="en-US" dirty="0" smtClean="0"/>
              <a:t>The </a:t>
            </a:r>
            <a:r>
              <a:rPr lang="en-US" dirty="0"/>
              <a:t>relationship between protocols, techniques and planned </a:t>
            </a:r>
            <a:r>
              <a:rPr lang="en-US" dirty="0" smtClean="0"/>
              <a:t>processes</a:t>
            </a:r>
          </a:p>
          <a:p>
            <a:r>
              <a:rPr lang="en-US" dirty="0" smtClean="0"/>
              <a:t>Organizations and roles</a:t>
            </a:r>
          </a:p>
          <a:p>
            <a:pPr lvl="0"/>
            <a:r>
              <a:rPr lang="en-US" dirty="0" smtClean="0"/>
              <a:t>Potential </a:t>
            </a:r>
            <a:r>
              <a:rPr lang="en-US" dirty="0"/>
              <a:t>classification of instruments based on function or participation in planned </a:t>
            </a:r>
            <a:r>
              <a:rPr lang="en-US" dirty="0" smtClean="0"/>
              <a:t>processes</a:t>
            </a:r>
          </a:p>
          <a:p>
            <a:pPr lvl="0"/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92187" y="153630"/>
            <a:ext cx="7313613" cy="1263650"/>
          </a:xfrm>
        </p:spPr>
        <p:txBody>
          <a:bodyPr>
            <a:noAutofit/>
          </a:bodyPr>
          <a:lstStyle/>
          <a:p>
            <a:r>
              <a:rPr lang="en-US" sz="4400" dirty="0" smtClean="0"/>
              <a:t>Scenario: lab provides a sequencing service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None/>
            </a:pPr>
            <a:endParaRPr lang="en-US" dirty="0" smtClean="0">
              <a:latin typeface="+mj-lt"/>
            </a:endParaRPr>
          </a:p>
          <a:p>
            <a:pPr lvl="0">
              <a:buNone/>
            </a:pPr>
            <a:r>
              <a:rPr lang="en-US" dirty="0" smtClean="0">
                <a:latin typeface="+mj-lt"/>
              </a:rPr>
              <a:t>A resource navigator goes to lab in Puerto Rico: </a:t>
            </a:r>
          </a:p>
          <a:p>
            <a:pPr lvl="1">
              <a:buNone/>
            </a:pPr>
            <a:r>
              <a:rPr lang="en-US" dirty="0" smtClean="0">
                <a:latin typeface="+mj-lt"/>
              </a:rPr>
              <a:t>	This lab provides a DNA sequencing </a:t>
            </a:r>
            <a:r>
              <a:rPr lang="en-US" b="1" dirty="0" smtClean="0">
                <a:latin typeface="+mj-lt"/>
              </a:rPr>
              <a:t>service</a:t>
            </a:r>
          </a:p>
          <a:p>
            <a:pPr lvl="1">
              <a:buNone/>
            </a:pPr>
            <a:r>
              <a:rPr lang="en-US" dirty="0" smtClean="0">
                <a:latin typeface="+mj-lt"/>
              </a:rPr>
              <a:t>	using the </a:t>
            </a:r>
            <a:r>
              <a:rPr lang="en-US" b="1" i="0" dirty="0" smtClean="0">
                <a:solidFill>
                  <a:srgbClr val="000000"/>
                </a:solidFill>
                <a:latin typeface="+mj-lt"/>
                <a:ea typeface="Verdana"/>
                <a:cs typeface="Verdana"/>
              </a:rPr>
              <a:t>ABI 3100 Genetic Analyzer</a:t>
            </a:r>
            <a:endParaRPr lang="en-US" dirty="0" smtClean="0">
              <a:solidFill>
                <a:srgbClr val="000000"/>
              </a:solidFill>
              <a:latin typeface="+mj-lt"/>
              <a:ea typeface="Verdana"/>
              <a:cs typeface="Verdana"/>
            </a:endParaRPr>
          </a:p>
          <a:p>
            <a:pPr lvl="1">
              <a:buNone/>
            </a:pPr>
            <a:r>
              <a:rPr lang="en-US" dirty="0" smtClean="0">
                <a:solidFill>
                  <a:srgbClr val="000000"/>
                </a:solidFill>
                <a:latin typeface="+mj-lt"/>
                <a:ea typeface="Verdana"/>
                <a:cs typeface="Verdana"/>
              </a:rPr>
              <a:t>	performing a long read </a:t>
            </a:r>
            <a:r>
              <a:rPr lang="en-US" dirty="0" smtClean="0">
                <a:latin typeface="+mj-lt"/>
              </a:rPr>
              <a:t>Cycle Sequencing </a:t>
            </a:r>
            <a:r>
              <a:rPr lang="en-US" b="1" dirty="0" smtClean="0">
                <a:latin typeface="+mj-lt"/>
              </a:rPr>
              <a:t>protocol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ervice_natural_language.cmap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7815"/>
            <a:ext cx="9144000" cy="330237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6483" y="4303262"/>
            <a:ext cx="1851275" cy="11729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4638542"/>
            <a:ext cx="1554480" cy="106993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9005" y="4492133"/>
            <a:ext cx="1955635" cy="1280271"/>
          </a:xfrm>
          <a:prstGeom prst="rect">
            <a:avLst/>
          </a:prstGeom>
          <a:ln w="3175" cmpd="sng">
            <a:solidFill>
              <a:schemeClr val="tx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08039" y="4109834"/>
            <a:ext cx="1686985" cy="1598646"/>
          </a:xfrm>
          <a:prstGeom prst="rect">
            <a:avLst/>
          </a:prstGeom>
          <a:ln w="3175" cmpd="sng">
            <a:solidFill>
              <a:schemeClr val="tx1"/>
            </a:solidFill>
          </a:ln>
        </p:spPr>
      </p:pic>
      <p:sp>
        <p:nvSpPr>
          <p:cNvPr id="13" name="TextBox 12"/>
          <p:cNvSpPr txBox="1"/>
          <p:nvPr/>
        </p:nvSpPr>
        <p:spPr>
          <a:xfrm>
            <a:off x="1971853" y="1777815"/>
            <a:ext cx="55692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What types are we are collecting? </a:t>
            </a:r>
            <a:br>
              <a:rPr lang="en-US" sz="2400" dirty="0" smtClean="0">
                <a:latin typeface="+mn-lt"/>
              </a:rPr>
            </a:br>
            <a:r>
              <a:rPr lang="en-US" sz="2400" dirty="0" smtClean="0">
                <a:latin typeface="+mn-lt"/>
              </a:rPr>
              <a:t>What are the relationships between them?</a:t>
            </a:r>
            <a:endParaRPr lang="en-US" sz="2400" dirty="0">
              <a:latin typeface="+mn-lt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992187" y="153630"/>
            <a:ext cx="7313613" cy="1263650"/>
          </a:xfrm>
          <a:prstGeom prst="rect">
            <a:avLst/>
          </a:prstGeom>
          <a:scene3d>
            <a:camera prst="orthographicFront"/>
            <a:lightRig rig="chilly" dir="t"/>
          </a:scene3d>
          <a:sp3d extrusionH="12700">
            <a:extrusionClr>
              <a:schemeClr val="bg1"/>
            </a:extrusionClr>
          </a:sp3d>
        </p:spPr>
        <p:txBody>
          <a:bodyPr vert="horz" lIns="91440" tIns="45720" rIns="91440" bIns="45720" rtlCol="0" anchor="ctr">
            <a:noAutofit/>
            <a:sp3d extrusionH="12700">
              <a:extrusionClr>
                <a:schemeClr val="bg1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ts val="56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smtClean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+mj-lt"/>
                <a:ea typeface="ＭＳ Ｐゴシック" pitchFamily="34" charset="-128"/>
                <a:cs typeface="Arial Bold" pitchFamily="-106" charset="0"/>
              </a:rPr>
              <a:t>Scenario: lab provides a sequencing service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800000"/>
              </a:solidFill>
              <a:effectLst/>
              <a:uLnTx/>
              <a:uFillTx/>
              <a:latin typeface="+mj-lt"/>
              <a:ea typeface="ＭＳ Ｐゴシック" pitchFamily="34" charset="-128"/>
              <a:cs typeface="Arial Bold" pitchFamily="-10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08204" y="176545"/>
            <a:ext cx="8935796" cy="1263650"/>
          </a:xfrm>
        </p:spPr>
        <p:txBody>
          <a:bodyPr>
            <a:noAutofit/>
          </a:bodyPr>
          <a:lstStyle/>
          <a:p>
            <a:r>
              <a:rPr lang="en-US" sz="4400" dirty="0" smtClean="0"/>
              <a:t>What questions do we want to be able to answer?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268" y="4568563"/>
            <a:ext cx="6729655" cy="1890495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n-US" sz="2400" dirty="0" smtClean="0">
                <a:cs typeface="Arial"/>
              </a:rPr>
              <a:t>Which labs in my area provide DNA sequencing services?</a:t>
            </a:r>
          </a:p>
          <a:p>
            <a:pPr lvl="1"/>
            <a:r>
              <a:rPr lang="en-US" sz="2400" dirty="0" smtClean="0">
                <a:cs typeface="Arial"/>
              </a:rPr>
              <a:t>Where is a DNA sequencer that can perform long read Cycle sequencing for me?</a:t>
            </a:r>
          </a:p>
          <a:p>
            <a:pPr lvl="1"/>
            <a:r>
              <a:rPr lang="en-US" sz="2400" dirty="0" smtClean="0">
                <a:cs typeface="Arial"/>
              </a:rPr>
              <a:t>Who in my area knows how to perform long read Cycle sequencing?</a:t>
            </a:r>
          </a:p>
          <a:p>
            <a:pPr lvl="1">
              <a:buNone/>
            </a:pPr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269" y="1492250"/>
            <a:ext cx="6530824" cy="30748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125862"/>
            <a:ext cx="8928028" cy="1146642"/>
          </a:xfrm>
        </p:spPr>
        <p:txBody>
          <a:bodyPr>
            <a:noAutofit/>
          </a:bodyPr>
          <a:lstStyle/>
          <a:p>
            <a:r>
              <a:rPr lang="en-US" sz="4400" dirty="0" smtClean="0"/>
              <a:t>Protocol and service-realizing protocol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endParaRPr lang="en-US" dirty="0" smtClean="0"/>
          </a:p>
          <a:p>
            <a:endParaRPr lang="en-US" dirty="0"/>
          </a:p>
        </p:txBody>
      </p:sp>
      <p:pic>
        <p:nvPicPr>
          <p:cNvPr id="11" name="Picture 10" descr="service_realizing_protocol.cmap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231" y="1404724"/>
            <a:ext cx="7328552" cy="54532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92187" y="153630"/>
            <a:ext cx="7313613" cy="1263650"/>
          </a:xfrm>
        </p:spPr>
        <p:txBody>
          <a:bodyPr>
            <a:noAutofit/>
          </a:bodyPr>
          <a:lstStyle/>
          <a:p>
            <a:r>
              <a:rPr lang="en-US" sz="4400" dirty="0" smtClean="0"/>
              <a:t>Scenario: Lab provides training and/or access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32017"/>
            <a:ext cx="7313613" cy="4303712"/>
          </a:xfrm>
        </p:spPr>
        <p:txBody>
          <a:bodyPr>
            <a:normAutofit/>
          </a:bodyPr>
          <a:lstStyle/>
          <a:p>
            <a:pPr lvl="0">
              <a:buNone/>
            </a:pPr>
            <a:r>
              <a:rPr lang="en-US" dirty="0" smtClean="0">
                <a:latin typeface="+mj-lt"/>
              </a:rPr>
              <a:t>	A </a:t>
            </a:r>
            <a:r>
              <a:rPr lang="en-US" dirty="0" smtClean="0"/>
              <a:t>resource navigator goes to lab in Puerto Rico: </a:t>
            </a:r>
          </a:p>
          <a:p>
            <a:pPr lvl="1">
              <a:buNone/>
            </a:pPr>
            <a:r>
              <a:rPr lang="en-US" dirty="0" smtClean="0"/>
              <a:t>	This lab provides </a:t>
            </a:r>
            <a:r>
              <a:rPr lang="en-US" b="1" dirty="0" smtClean="0"/>
              <a:t>training </a:t>
            </a:r>
            <a:r>
              <a:rPr lang="en-US" dirty="0" smtClean="0"/>
              <a:t>on </a:t>
            </a:r>
            <a:r>
              <a:rPr lang="en-US" b="1" i="0" dirty="0" smtClean="0">
                <a:solidFill>
                  <a:srgbClr val="000000"/>
                </a:solidFill>
                <a:ea typeface="Verdana"/>
                <a:cs typeface="Verdana"/>
              </a:rPr>
              <a:t>ABI 3100 Genetic Analyzer </a:t>
            </a:r>
            <a:endParaRPr lang="en-US" b="1" dirty="0" smtClean="0"/>
          </a:p>
          <a:p>
            <a:pPr lvl="1">
              <a:buNone/>
            </a:pPr>
            <a:r>
              <a:rPr lang="en-US" dirty="0" smtClean="0"/>
              <a:t>	The lab also provides user </a:t>
            </a:r>
            <a:r>
              <a:rPr lang="en-US" b="1" dirty="0" smtClean="0"/>
              <a:t>access </a:t>
            </a:r>
            <a:r>
              <a:rPr lang="en-US" dirty="0" smtClean="0"/>
              <a:t>to </a:t>
            </a:r>
            <a:r>
              <a:rPr lang="en-US" b="1" dirty="0" smtClean="0">
                <a:solidFill>
                  <a:srgbClr val="000000"/>
                </a:solidFill>
                <a:ea typeface="Verdana"/>
                <a:cs typeface="Verdana"/>
              </a:rPr>
              <a:t>ABI 3100 Genetic Analyzer </a:t>
            </a:r>
            <a:endParaRPr lang="en-US" b="1" dirty="0" smtClean="0"/>
          </a:p>
          <a:p>
            <a:pPr lvl="1"/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raining_access_servic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645" y="1275398"/>
            <a:ext cx="7502351" cy="55826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0170" y="132398"/>
            <a:ext cx="8526630" cy="1143000"/>
          </a:xfrm>
        </p:spPr>
        <p:txBody>
          <a:bodyPr/>
          <a:lstStyle/>
          <a:p>
            <a:r>
              <a:rPr lang="en-US" sz="4400" dirty="0" smtClean="0"/>
              <a:t>Lab provides training and/or access services</a:t>
            </a:r>
            <a:endParaRPr lang="en-US" sz="4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8" name="Picture 7" descr="summary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1216" y="996650"/>
            <a:ext cx="6426797" cy="58613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-872385" y="-80962"/>
            <a:ext cx="10866317" cy="1143000"/>
          </a:xfrm>
        </p:spPr>
        <p:txBody>
          <a:bodyPr/>
          <a:lstStyle/>
          <a:p>
            <a:pPr>
              <a:lnSpc>
                <a:spcPts val="3800"/>
              </a:lnSpc>
            </a:pPr>
            <a:r>
              <a:rPr lang="en-US" sz="3600" dirty="0" smtClean="0"/>
              <a:t>Exploring Service representation using roles</a:t>
            </a:r>
            <a:endParaRPr lang="en-US" sz="3600" dirty="0">
              <a:solidFill>
                <a:schemeClr val="tx1"/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udio">
  <a:themeElements>
    <a:clrScheme name="Custom 1">
      <a:dk1>
        <a:sysClr val="windowText" lastClr="000000"/>
      </a:dk1>
      <a:lt1>
        <a:sysClr val="window" lastClr="FFFFFF"/>
      </a:lt1>
      <a:dk2>
        <a:srgbClr val="535252"/>
      </a:dk2>
      <a:lt2>
        <a:srgbClr val="AAB5C2"/>
      </a:lt2>
      <a:accent1>
        <a:srgbClr val="F7901E"/>
      </a:accent1>
      <a:accent2>
        <a:srgbClr val="FEC60B"/>
      </a:accent2>
      <a:accent3>
        <a:srgbClr val="9FE62F"/>
      </a:accent3>
      <a:accent4>
        <a:srgbClr val="4EA5D1"/>
      </a:accent4>
      <a:accent5>
        <a:srgbClr val="1C4596"/>
      </a:accent5>
      <a:accent6>
        <a:srgbClr val="542D90"/>
      </a:accent6>
      <a:hlink>
        <a:srgbClr val="3B3B3B"/>
      </a:hlink>
      <a:folHlink>
        <a:srgbClr val="BD912D"/>
      </a:folHlink>
    </a:clrScheme>
    <a:fontScheme name="Studio">
      <a:majorFont>
        <a:latin typeface="Corbel"/>
        <a:ea typeface=""/>
        <a:cs typeface=""/>
        <a:font script="Jpan" typeface="ＭＳ Ｐゴシック"/>
      </a:majorFont>
      <a:minorFont>
        <a:latin typeface="Corbel"/>
        <a:ea typeface=""/>
        <a:cs typeface=""/>
        <a:font script="Jpan" typeface="ＭＳ Ｐゴシック"/>
      </a:minorFont>
    </a:fontScheme>
    <a:fmtScheme name="Studio">
      <a:fillStyleLst>
        <a:solidFill>
          <a:schemeClr val="phClr"/>
        </a:solidFill>
        <a:gradFill rotWithShape="1">
          <a:gsLst>
            <a:gs pos="3800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50000"/>
                <a:hueMod val="100000"/>
                <a:satMod val="100000"/>
                <a:lumMod val="1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100000"/>
                <a:shade val="100000"/>
                <a:satMod val="100000"/>
              </a:schemeClr>
            </a:gs>
            <a:gs pos="60000">
              <a:schemeClr val="phClr">
                <a:tint val="100000"/>
                <a:shade val="60000"/>
                <a:alpha val="100000"/>
                <a:satMod val="100000"/>
                <a:lumMod val="100000"/>
              </a:schemeClr>
            </a:gs>
            <a:gs pos="100000">
              <a:schemeClr val="phClr">
                <a:shade val="20000"/>
                <a:satMod val="100000"/>
                <a:lumMod val="100000"/>
              </a:schemeClr>
            </a:gs>
          </a:gsLst>
          <a:lin ang="5400000" scaled="0"/>
        </a:gradFill>
      </a:fillStyleLst>
      <a:lnStyleLst>
        <a:ln w="2857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7625" cap="flat" cmpd="sng" algn="ctr">
          <a:solidFill>
            <a:schemeClr val="phClr"/>
          </a:solidFill>
          <a:prstDash val="solid"/>
        </a:ln>
        <a:ln w="476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01600" stA="26000" endPos="20000" dist="12700" dir="5400000" sy="-100000" rotWithShape="0"/>
          </a:effectLst>
        </a:effectStyle>
        <a:effectStyle>
          <a:effectLst>
            <a:outerShdw blurRad="444500" dist="317500" dir="5400000" sx="90000" sy="-25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chilly" dir="t"/>
          </a:scene3d>
          <a:sp3d contourW="12700" prstMaterial="softEdge">
            <a:bevelT w="63500" h="2540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30000">
              <a:schemeClr val="phClr">
                <a:tint val="10000"/>
                <a:alpha val="80000"/>
                <a:satMod val="300000"/>
              </a:schemeClr>
            </a:gs>
            <a:gs pos="100000">
              <a:schemeClr val="phClr">
                <a:tint val="80000"/>
                <a:shade val="100000"/>
                <a:alpha val="100000"/>
                <a:satMod val="200000"/>
              </a:schemeClr>
            </a:gs>
          </a:gsLst>
          <a:lin ang="5400000" scaled="1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22933</TotalTime>
  <Words>485</Words>
  <Application>Microsoft Macintosh PowerPoint</Application>
  <PresentationFormat>On-screen Show (4:3)</PresentationFormat>
  <Paragraphs>77</Paragraphs>
  <Slides>15</Slides>
  <Notes>11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Studio</vt:lpstr>
      <vt:lpstr>Slide 1</vt:lpstr>
      <vt:lpstr>Use cases </vt:lpstr>
      <vt:lpstr>Scenario: lab provides a sequencing service</vt:lpstr>
      <vt:lpstr>Slide 4</vt:lpstr>
      <vt:lpstr>What questions do we want to be able to answer?</vt:lpstr>
      <vt:lpstr>Protocol and service-realizing protocol</vt:lpstr>
      <vt:lpstr>Scenario: Lab provides training and/or access</vt:lpstr>
      <vt:lpstr>Lab provides training and/or access services</vt:lpstr>
      <vt:lpstr>Exploring Service representation using roles</vt:lpstr>
      <vt:lpstr>Can or should we define subclasses of service using roles? </vt:lpstr>
      <vt:lpstr>Defining subtypes of laboratory using roles</vt:lpstr>
      <vt:lpstr>Can or should we define subtypes of laboratory using roles?</vt:lpstr>
      <vt:lpstr>What are Instruments?</vt:lpstr>
      <vt:lpstr>Summary of open questions</vt:lpstr>
      <vt:lpstr>Instruments Discussion</vt:lpstr>
    </vt:vector>
  </TitlesOfParts>
  <Company>OHSU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Eagle-I Data Model</dc:title>
  <dc:creator>Carlo Torniai</dc:creator>
  <cp:lastModifiedBy>Carlo Torniai</cp:lastModifiedBy>
  <cp:revision>229</cp:revision>
  <cp:lastPrinted>2010-03-19T21:19:50Z</cp:lastPrinted>
  <dcterms:created xsi:type="dcterms:W3CDTF">2010-03-22T15:23:03Z</dcterms:created>
  <dcterms:modified xsi:type="dcterms:W3CDTF">2010-03-22T23:00:09Z</dcterms:modified>
</cp:coreProperties>
</file>